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9" r:id="rId3"/>
    <p:sldId id="281" r:id="rId4"/>
    <p:sldId id="282" r:id="rId5"/>
    <p:sldId id="263" r:id="rId6"/>
    <p:sldId id="27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9" d="100"/>
        <a:sy n="6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22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60"/>
            <a:ext cx="1752600" cy="5851525"/>
          </a:xfrm>
        </p:spPr>
        <p:txBody>
          <a:bodyPr vert="eaVert" anchor="b" anchorCtr="0"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60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5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5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10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7AC9A75-0909-E14E-B4DA-5C6B4F308C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21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62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1352496-38D7-F94A-9C3E-320DF42059D1}" type="datetimeFigureOut">
              <a:rPr lang="en-US" smtClean="0"/>
              <a:pPr/>
              <a:t>6/17/2018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4809" y="2304550"/>
            <a:ext cx="6858000" cy="89039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000090"/>
                </a:solidFill>
              </a:rPr>
              <a:t>CRM Findings- Chhattisgarh</a:t>
            </a:r>
            <a:endParaRPr lang="en-US" sz="5400" b="1" dirty="0">
              <a:solidFill>
                <a:srgbClr val="00009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274" y="4569840"/>
            <a:ext cx="6858000" cy="1118309"/>
          </a:xfrm>
        </p:spPr>
        <p:txBody>
          <a:bodyPr>
            <a:noAutofit/>
          </a:bodyPr>
          <a:lstStyle/>
          <a:p>
            <a:r>
              <a:rPr lang="en-US" sz="3600" dirty="0"/>
              <a:t> </a:t>
            </a:r>
            <a:r>
              <a:rPr lang="en-US" sz="3600" b="1" dirty="0"/>
              <a:t>11</a:t>
            </a:r>
            <a:r>
              <a:rPr lang="en-US" sz="3600" b="1" baseline="30000" dirty="0"/>
              <a:t>th</a:t>
            </a:r>
            <a:r>
              <a:rPr lang="en-US" sz="3600" b="1" dirty="0"/>
              <a:t> </a:t>
            </a:r>
            <a:r>
              <a:rPr lang="en-US" sz="3600" b="1" dirty="0" smtClean="0"/>
              <a:t>CRM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/>
              <a:t>Dissemination Meeting</a:t>
            </a:r>
            <a:br>
              <a:rPr lang="en-US" sz="3600" b="1" dirty="0"/>
            </a:br>
            <a:r>
              <a:rPr lang="en-US" sz="3600" b="1" dirty="0" smtClean="0"/>
              <a:t>18</a:t>
            </a:r>
            <a:r>
              <a:rPr lang="en-US" sz="3600" b="1" baseline="30000" dirty="0" smtClean="0"/>
              <a:t>th</a:t>
            </a:r>
            <a:r>
              <a:rPr lang="en-US" sz="3600" b="1" dirty="0" smtClean="0"/>
              <a:t> </a:t>
            </a:r>
            <a:r>
              <a:rPr lang="en-US" sz="3600" b="1" dirty="0"/>
              <a:t>June </a:t>
            </a:r>
            <a:r>
              <a:rPr lang="mr-IN" sz="3600" b="1" dirty="0" smtClean="0"/>
              <a:t>’</a:t>
            </a:r>
            <a:r>
              <a:rPr lang="en-US" sz="3600" b="1" dirty="0" smtClean="0"/>
              <a:t>18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110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1810"/>
            <a:ext cx="7886700" cy="669303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Innovations , Best Practices &amp; Key Positives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32" y="851113"/>
            <a:ext cx="8544017" cy="5794236"/>
          </a:xfrm>
        </p:spPr>
        <p:txBody>
          <a:bodyPr>
            <a:noAutofit/>
          </a:bodyPr>
          <a:lstStyle/>
          <a:p>
            <a:r>
              <a:rPr lang="en-US" sz="1800" b="1" i="1" dirty="0" smtClean="0"/>
              <a:t>Outreach ANC services through health canopy in the ‘</a:t>
            </a:r>
            <a:r>
              <a:rPr lang="en-US" sz="1800" b="1" i="1" dirty="0" err="1" smtClean="0"/>
              <a:t>Hatt</a:t>
            </a:r>
            <a:r>
              <a:rPr lang="en-US" sz="1800" b="1" i="1" dirty="0" smtClean="0"/>
              <a:t> Bazaars’ for hard to reach population</a:t>
            </a:r>
            <a:endParaRPr lang="en-IN" sz="1800" b="1" dirty="0" smtClean="0"/>
          </a:p>
          <a:p>
            <a:pPr lvl="0"/>
            <a:r>
              <a:rPr lang="en-US" sz="1800" b="1" i="1" dirty="0" err="1" smtClean="0"/>
              <a:t>Poshan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Aahar</a:t>
            </a:r>
            <a:r>
              <a:rPr lang="en-US" sz="1800" b="1" i="1" dirty="0" smtClean="0"/>
              <a:t> ( High calorie protein rich food)   provided  to  post partum women</a:t>
            </a:r>
            <a:endParaRPr lang="en-IN" sz="1800" b="1" dirty="0" smtClean="0"/>
          </a:p>
          <a:p>
            <a:pPr lvl="0"/>
            <a:r>
              <a:rPr lang="en-US" sz="1800" b="1" i="1" dirty="0" err="1" smtClean="0"/>
              <a:t>Mukhyamantri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Kshaya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Poshan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Yojana</a:t>
            </a:r>
            <a:r>
              <a:rPr lang="en-US" sz="1800" b="1" i="1" dirty="0" smtClean="0"/>
              <a:t> for additional diet to TB patients</a:t>
            </a:r>
            <a:endParaRPr lang="en-IN" sz="1800" b="1" dirty="0" smtClean="0"/>
          </a:p>
          <a:p>
            <a:pPr lvl="0"/>
            <a:r>
              <a:rPr lang="en-US" sz="1800" b="1" i="1" dirty="0" err="1" smtClean="0"/>
              <a:t>Saas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Bahu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Sammelan</a:t>
            </a:r>
            <a:r>
              <a:rPr lang="en-US" sz="1800" b="1" i="1" dirty="0" smtClean="0"/>
              <a:t> </a:t>
            </a:r>
            <a:r>
              <a:rPr lang="en-IN" sz="1800" b="1" i="1" dirty="0" smtClean="0"/>
              <a:t>-</a:t>
            </a:r>
            <a:r>
              <a:rPr lang="en-US" sz="1800" b="1" i="1" dirty="0" smtClean="0"/>
              <a:t>Community based approach to address gender violence </a:t>
            </a:r>
          </a:p>
          <a:p>
            <a:r>
              <a:rPr lang="en-US" sz="1800" b="1" i="1" dirty="0" smtClean="0"/>
              <a:t>Innovative HR measures in </a:t>
            </a:r>
            <a:r>
              <a:rPr lang="en-US" sz="1800" b="1" i="1" dirty="0" err="1" smtClean="0"/>
              <a:t>Bijapur</a:t>
            </a:r>
            <a:r>
              <a:rPr lang="en-US" sz="1800" b="1" i="1" dirty="0" smtClean="0"/>
              <a:t> - 13 Specialists joined , filled Clinical staff positions increased from  35% to 72%</a:t>
            </a:r>
            <a:endParaRPr lang="en-IN" sz="1800" b="1" dirty="0" smtClean="0"/>
          </a:p>
          <a:p>
            <a:pPr algn="just"/>
            <a:r>
              <a:rPr lang="en-IN" sz="1800" dirty="0" smtClean="0"/>
              <a:t>State of art MCH centre (UMANG) at DH </a:t>
            </a:r>
            <a:r>
              <a:rPr lang="en-IN" sz="1800" dirty="0" err="1" smtClean="0"/>
              <a:t>Bijapur</a:t>
            </a:r>
            <a:endParaRPr lang="en-IN" sz="1800" dirty="0" smtClean="0"/>
          </a:p>
          <a:p>
            <a:pPr algn="just"/>
            <a:r>
              <a:rPr lang="en-IN" sz="1800" dirty="0" smtClean="0"/>
              <a:t> </a:t>
            </a:r>
            <a:r>
              <a:rPr lang="en-US" sz="1800" dirty="0" smtClean="0"/>
              <a:t>Online </a:t>
            </a:r>
            <a:r>
              <a:rPr lang="en-US" sz="1800" dirty="0"/>
              <a:t>indenting mechanism for </a:t>
            </a:r>
            <a:r>
              <a:rPr lang="en-US" sz="1800" dirty="0" smtClean="0"/>
              <a:t>drugs &amp; </a:t>
            </a:r>
            <a:r>
              <a:rPr lang="en-US" sz="1800" dirty="0"/>
              <a:t>door step delivery </a:t>
            </a:r>
            <a:r>
              <a:rPr lang="en-US" sz="1800" dirty="0" smtClean="0"/>
              <a:t>up to </a:t>
            </a:r>
            <a:r>
              <a:rPr lang="en-US" sz="1800" dirty="0"/>
              <a:t>PHC </a:t>
            </a:r>
            <a:r>
              <a:rPr lang="en-US" sz="1800" dirty="0" smtClean="0"/>
              <a:t>level</a:t>
            </a:r>
          </a:p>
          <a:p>
            <a:pPr lvl="0" algn="just"/>
            <a:r>
              <a:rPr lang="en-US" sz="1800" dirty="0" smtClean="0"/>
              <a:t>Sterile </a:t>
            </a:r>
            <a:r>
              <a:rPr lang="en-US" sz="1800" dirty="0"/>
              <a:t>disposable delivery </a:t>
            </a:r>
            <a:r>
              <a:rPr lang="en-US" sz="1800" dirty="0" smtClean="0"/>
              <a:t>kits </a:t>
            </a:r>
            <a:r>
              <a:rPr lang="en-US" sz="1800" dirty="0"/>
              <a:t>available for infection free </a:t>
            </a:r>
            <a:r>
              <a:rPr lang="en-US" sz="1800" dirty="0" smtClean="0"/>
              <a:t>delivery</a:t>
            </a:r>
            <a:endParaRPr lang="en-IN" sz="1800" dirty="0"/>
          </a:p>
          <a:p>
            <a:pPr lvl="0" algn="just"/>
            <a:r>
              <a:rPr lang="en-US" sz="1800" dirty="0" smtClean="0"/>
              <a:t>Specific measures by  DHS/NHM to </a:t>
            </a:r>
            <a:r>
              <a:rPr lang="en-US" sz="1800" dirty="0"/>
              <a:t>fill the vacancy viz. walk-in-interview, choice posting, higher remuneration for selected </a:t>
            </a:r>
            <a:r>
              <a:rPr lang="en-US" sz="1800" dirty="0" smtClean="0"/>
              <a:t>areas</a:t>
            </a:r>
          </a:p>
          <a:p>
            <a:pPr lvl="0" algn="just"/>
            <a:r>
              <a:rPr lang="en-US" sz="1800" dirty="0" smtClean="0"/>
              <a:t>Good involvement of Private health care providers and chemists  in TB notification</a:t>
            </a:r>
          </a:p>
          <a:p>
            <a:pPr lvl="0" algn="just"/>
            <a:r>
              <a:rPr lang="en-US" sz="1800" dirty="0" smtClean="0"/>
              <a:t> Optimal utilization of CBNAAT</a:t>
            </a:r>
            <a:endParaRPr lang="en-IN" sz="1800" dirty="0" smtClean="0"/>
          </a:p>
          <a:p>
            <a:pPr lvl="0" algn="just"/>
            <a:r>
              <a:rPr lang="en-US" sz="1800" dirty="0" smtClean="0"/>
              <a:t>Good community awareness about Leprosy through various IEC activities</a:t>
            </a:r>
          </a:p>
          <a:p>
            <a:r>
              <a:rPr lang="en-US" sz="1800" dirty="0" err="1" smtClean="0"/>
              <a:t>Mitanins</a:t>
            </a:r>
            <a:r>
              <a:rPr lang="en-US" sz="1800" dirty="0" smtClean="0"/>
              <a:t> adequately compensated for the activities undertaken with 50% additional incentive amount coming from the state budget</a:t>
            </a:r>
          </a:p>
          <a:p>
            <a:pPr lvl="0"/>
            <a:r>
              <a:rPr lang="en-US" sz="1800" dirty="0" smtClean="0"/>
              <a:t>Identification of  better performing eligible </a:t>
            </a:r>
            <a:r>
              <a:rPr lang="en-US" sz="1800" dirty="0" err="1" smtClean="0"/>
              <a:t>mitanins</a:t>
            </a:r>
            <a:r>
              <a:rPr lang="en-US" sz="1800" dirty="0" smtClean="0"/>
              <a:t> for sponsoring further  education in  paramedical and nursing courses</a:t>
            </a:r>
          </a:p>
          <a:p>
            <a:pPr lvl="0" algn="just"/>
            <a:endParaRPr lang="en-US" sz="1800" dirty="0" smtClean="0"/>
          </a:p>
          <a:p>
            <a:pPr algn="just"/>
            <a:endParaRPr lang="en-US" sz="1800" dirty="0" smtClean="0"/>
          </a:p>
          <a:p>
            <a:pPr algn="just"/>
            <a:endParaRPr lang="en-US" sz="1800" dirty="0" smtClean="0"/>
          </a:p>
          <a:p>
            <a:pPr lvl="0" algn="just"/>
            <a:endParaRPr lang="en-IN" sz="1800" dirty="0"/>
          </a:p>
          <a:p>
            <a:endParaRPr lang="en-US" sz="20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52316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682292"/>
          </a:xfrm>
        </p:spPr>
        <p:txBody>
          <a:bodyPr/>
          <a:lstStyle/>
          <a:p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Areas of Concern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479"/>
            <a:ext cx="8357190" cy="5199322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Acute shortage of Human Resources especially Specialists and  medical officers </a:t>
            </a:r>
          </a:p>
          <a:p>
            <a:pPr lvl="0"/>
            <a:r>
              <a:rPr lang="en-US" sz="1800" dirty="0" smtClean="0"/>
              <a:t>Irrational posting of LTs and counselors, resulting  in their underutilization</a:t>
            </a:r>
          </a:p>
          <a:p>
            <a:pPr lvl="0"/>
            <a:r>
              <a:rPr lang="en-US" sz="1800" dirty="0" smtClean="0"/>
              <a:t>No Line listing of high risk  and severe anemia pregnant  cases</a:t>
            </a:r>
          </a:p>
          <a:p>
            <a:pPr lvl="0"/>
            <a:r>
              <a:rPr lang="en-US" sz="1800" dirty="0" smtClean="0"/>
              <a:t>Suboptimal clinical skills/ trainings of paramedical staff</a:t>
            </a:r>
          </a:p>
          <a:p>
            <a:r>
              <a:rPr lang="en-IN" sz="1800" dirty="0" smtClean="0"/>
              <a:t>Progress of training against targets is grossly  inadequate</a:t>
            </a:r>
            <a:endParaRPr lang="en-US" sz="1800" dirty="0" smtClean="0"/>
          </a:p>
          <a:p>
            <a:pPr lvl="0"/>
            <a:r>
              <a:rPr lang="en-US" sz="1800" dirty="0" smtClean="0"/>
              <a:t>Infection prevention practices non existent </a:t>
            </a:r>
          </a:p>
          <a:p>
            <a:pPr lvl="0"/>
            <a:r>
              <a:rPr lang="en-US" sz="1800" dirty="0" err="1" smtClean="0"/>
              <a:t>Labour</a:t>
            </a:r>
            <a:r>
              <a:rPr lang="en-US" sz="1800" dirty="0" smtClean="0"/>
              <a:t> room protocols/records not maintained as per GOI guidelines</a:t>
            </a:r>
          </a:p>
          <a:p>
            <a:r>
              <a:rPr lang="en-US" sz="1800" dirty="0" smtClean="0"/>
              <a:t>No Ultrasound  services in Public health facilities in both </a:t>
            </a:r>
            <a:r>
              <a:rPr lang="en-US" sz="1800" dirty="0" smtClean="0"/>
              <a:t>district </a:t>
            </a:r>
            <a:r>
              <a:rPr lang="en-US" sz="1800" dirty="0" smtClean="0"/>
              <a:t>(except </a:t>
            </a:r>
            <a:r>
              <a:rPr lang="en-US" sz="1800" dirty="0" smtClean="0"/>
              <a:t>DH </a:t>
            </a:r>
            <a:r>
              <a:rPr lang="en-US" sz="1800" dirty="0" err="1" smtClean="0"/>
              <a:t>Bijapur</a:t>
            </a:r>
            <a:r>
              <a:rPr lang="en-US" sz="1800" dirty="0" smtClean="0"/>
              <a:t>)</a:t>
            </a:r>
          </a:p>
          <a:p>
            <a:r>
              <a:rPr lang="en-US" sz="1800" dirty="0" smtClean="0"/>
              <a:t>Facility based new born care below average across all the facilities</a:t>
            </a:r>
          </a:p>
          <a:p>
            <a:pPr algn="just"/>
            <a:r>
              <a:rPr lang="en-US" sz="1800" dirty="0" smtClean="0"/>
              <a:t>Quality of RBSK services compromised with minimal screening and referrals</a:t>
            </a:r>
          </a:p>
          <a:p>
            <a:pPr algn="just"/>
            <a:r>
              <a:rPr lang="en-US" sz="1800" dirty="0" smtClean="0"/>
              <a:t>IPV doses- regimen not clear to field staff  </a:t>
            </a:r>
          </a:p>
          <a:p>
            <a:pPr algn="just"/>
            <a:r>
              <a:rPr lang="en-US" sz="1800" dirty="0" smtClean="0"/>
              <a:t>Poor implementation of RKSK </a:t>
            </a:r>
            <a:endParaRPr lang="en-IN" sz="1800" dirty="0" smtClean="0"/>
          </a:p>
          <a:p>
            <a:pPr algn="just"/>
            <a:r>
              <a:rPr lang="en-US" sz="1800" dirty="0" smtClean="0"/>
              <a:t>Inadequate follow up of PPIUCD and IUCD acceptors</a:t>
            </a:r>
          </a:p>
          <a:p>
            <a:pPr algn="just"/>
            <a:r>
              <a:rPr lang="en-US" sz="1800" dirty="0" smtClean="0"/>
              <a:t>Mapping of  ultrasound machines not done</a:t>
            </a:r>
          </a:p>
          <a:p>
            <a:pPr algn="just"/>
            <a:r>
              <a:rPr lang="en-IN" sz="1800" dirty="0" smtClean="0"/>
              <a:t>No NQAS certified health facility in the state</a:t>
            </a:r>
            <a:endParaRPr lang="en-US" sz="1800" dirty="0" smtClean="0"/>
          </a:p>
          <a:p>
            <a:pPr lvl="0" algn="just"/>
            <a:endParaRPr lang="en-IN" sz="1400" dirty="0" smtClean="0"/>
          </a:p>
          <a:p>
            <a:pPr lvl="0"/>
            <a:endParaRPr lang="en-US" sz="1400" dirty="0" smtClean="0"/>
          </a:p>
          <a:p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09883"/>
          </a:xfrm>
        </p:spPr>
        <p:txBody>
          <a:bodyPr/>
          <a:lstStyle/>
          <a:p>
            <a:r>
              <a:rPr lang="en-US" sz="4400" dirty="0" smtClean="0"/>
              <a:t> </a:t>
            </a:r>
            <a:r>
              <a:rPr lang="en-US" sz="4000" dirty="0" smtClean="0"/>
              <a:t>Areas of Concern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4521"/>
            <a:ext cx="8144540" cy="5316279"/>
          </a:xfrm>
        </p:spPr>
        <p:txBody>
          <a:bodyPr>
            <a:noAutofit/>
          </a:bodyPr>
          <a:lstStyle/>
          <a:p>
            <a:pPr algn="just"/>
            <a:r>
              <a:rPr lang="en-US" sz="1800" dirty="0" smtClean="0"/>
              <a:t>Private facilities not contributing to IDSP data </a:t>
            </a:r>
          </a:p>
          <a:p>
            <a:pPr algn="just"/>
            <a:r>
              <a:rPr lang="en-US" sz="1800" dirty="0" smtClean="0"/>
              <a:t>Treatment adherence among TB cases suboptimal with high loss to follow up</a:t>
            </a:r>
          </a:p>
          <a:p>
            <a:r>
              <a:rPr lang="en-US" sz="1800" dirty="0" smtClean="0"/>
              <a:t>Poor biomedical waste management system with inadequately trained staff, lack of adherence to protocols</a:t>
            </a:r>
          </a:p>
          <a:p>
            <a:pPr lvl="0"/>
            <a:r>
              <a:rPr lang="en-US" sz="1800" dirty="0" smtClean="0"/>
              <a:t>Poor record keeping in many facilities, no standardized formats/ registers  being used across the programs in the districts</a:t>
            </a:r>
          </a:p>
          <a:p>
            <a:pPr lvl="0"/>
            <a:r>
              <a:rPr lang="en-US" sz="1800" dirty="0" smtClean="0"/>
              <a:t>No mechanism / AMC for the Biomedical equipment maintenance </a:t>
            </a:r>
          </a:p>
          <a:p>
            <a:r>
              <a:rPr lang="en-US" sz="1800" dirty="0" smtClean="0"/>
              <a:t>Grievance </a:t>
            </a:r>
            <a:r>
              <a:rPr lang="en-US" sz="1800" dirty="0" err="1" smtClean="0"/>
              <a:t>Redressal</a:t>
            </a:r>
            <a:r>
              <a:rPr lang="en-US" sz="1800" dirty="0" smtClean="0"/>
              <a:t> mechanism not in place</a:t>
            </a:r>
          </a:p>
          <a:p>
            <a:pPr lvl="0"/>
            <a:r>
              <a:rPr lang="en-US" sz="1800" dirty="0" smtClean="0"/>
              <a:t>Multiple reporting systems used in the state creating duplication of </a:t>
            </a:r>
            <a:r>
              <a:rPr lang="en-US" sz="1800" smtClean="0"/>
              <a:t>efforts.</a:t>
            </a:r>
          </a:p>
          <a:p>
            <a:pPr lvl="0"/>
            <a:r>
              <a:rPr lang="en-US" sz="1800" smtClean="0"/>
              <a:t> </a:t>
            </a:r>
            <a:r>
              <a:rPr lang="en-US" sz="1800" dirty="0"/>
              <a:t>RCH, </a:t>
            </a:r>
            <a:r>
              <a:rPr lang="en-US" sz="1800" dirty="0" err="1"/>
              <a:t>Mera</a:t>
            </a:r>
            <a:r>
              <a:rPr lang="en-US" sz="1800" dirty="0"/>
              <a:t> </a:t>
            </a:r>
            <a:r>
              <a:rPr lang="en-US" sz="1800" dirty="0" err="1"/>
              <a:t>Aaspatal</a:t>
            </a:r>
            <a:r>
              <a:rPr lang="en-US" sz="1800" dirty="0"/>
              <a:t>, </a:t>
            </a:r>
            <a:r>
              <a:rPr lang="en-US" sz="1800" dirty="0" err="1"/>
              <a:t>Kilkari</a:t>
            </a:r>
            <a:r>
              <a:rPr lang="en-US" sz="1800" dirty="0"/>
              <a:t> software has  not yet reached at CRM visited districts</a:t>
            </a:r>
            <a:endParaRPr lang="en-US" sz="1800" dirty="0" smtClean="0"/>
          </a:p>
          <a:p>
            <a:pPr lvl="0"/>
            <a:r>
              <a:rPr lang="en-IN" sz="1800" dirty="0" smtClean="0"/>
              <a:t>Accuracy of  HMIS data is an issue</a:t>
            </a:r>
          </a:p>
          <a:p>
            <a:r>
              <a:rPr lang="en-US" sz="1800" dirty="0" smtClean="0"/>
              <a:t>Withdrawal of the untied fund in full without supporting documents</a:t>
            </a:r>
          </a:p>
          <a:p>
            <a:pPr lvl="0"/>
            <a:r>
              <a:rPr lang="en-IN" sz="1800" dirty="0" smtClean="0"/>
              <a:t>Prescribed accounting practices not followed in maintenance of cash register</a:t>
            </a:r>
            <a:endParaRPr lang="en-US" sz="1800" dirty="0" smtClean="0"/>
          </a:p>
          <a:p>
            <a:pPr lvl="0"/>
            <a:r>
              <a:rPr lang="en-IN" sz="1800" dirty="0" smtClean="0"/>
              <a:t>Statutory Audit Report for the Financial Year 2016-17 pending .Concurrent Audit Reports of the districts not yet reviewed by the State</a:t>
            </a:r>
            <a:endParaRPr lang="en-US" sz="1800" dirty="0" smtClean="0"/>
          </a:p>
          <a:p>
            <a:pPr lvl="0"/>
            <a:r>
              <a:rPr lang="en-US" sz="1800" dirty="0" smtClean="0"/>
              <a:t>Low utilization of funds in NUHM only 32% of the ROP budget utilized till September’2017(65% in  FY 2017-18)</a:t>
            </a:r>
          </a:p>
          <a:p>
            <a:pPr>
              <a:buNone/>
            </a:pPr>
            <a:r>
              <a:rPr lang="en-US" sz="1800" dirty="0" smtClean="0"/>
              <a:t> </a:t>
            </a:r>
          </a:p>
          <a:p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61"/>
            <a:ext cx="7620000" cy="77288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Recommendations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447" y="1047546"/>
            <a:ext cx="8506046" cy="5641121"/>
          </a:xfrm>
        </p:spPr>
        <p:txBody>
          <a:bodyPr>
            <a:noAutofit/>
          </a:bodyPr>
          <a:lstStyle/>
          <a:p>
            <a:r>
              <a:rPr lang="en-US" sz="1800" dirty="0" smtClean="0"/>
              <a:t>Capacity building of all categories of service providers needs prioritization</a:t>
            </a:r>
          </a:p>
          <a:p>
            <a:r>
              <a:rPr lang="en-US" sz="1800" dirty="0" smtClean="0"/>
              <a:t>Performance </a:t>
            </a:r>
            <a:r>
              <a:rPr lang="en-US" sz="1800" dirty="0"/>
              <a:t>monitoring </a:t>
            </a:r>
            <a:r>
              <a:rPr lang="en-US" sz="1800" dirty="0" smtClean="0"/>
              <a:t>needs </a:t>
            </a:r>
            <a:r>
              <a:rPr lang="en-US" sz="1800" dirty="0"/>
              <a:t>to </a:t>
            </a:r>
            <a:r>
              <a:rPr lang="en-US" sz="1800" dirty="0" smtClean="0"/>
              <a:t>be strengthened</a:t>
            </a:r>
          </a:p>
          <a:p>
            <a:pPr lvl="0"/>
            <a:r>
              <a:rPr lang="en-US" sz="1800" dirty="0" smtClean="0"/>
              <a:t>Creating planned accident and emergency treatment areas ,other clinical areas and supportive services at District level</a:t>
            </a:r>
          </a:p>
          <a:p>
            <a:r>
              <a:rPr lang="en-US" sz="1800" dirty="0" smtClean="0"/>
              <a:t>Need to prioritize investment in security and maintenance services</a:t>
            </a:r>
          </a:p>
          <a:p>
            <a:r>
              <a:rPr lang="en-US" sz="1800" dirty="0" smtClean="0"/>
              <a:t>Biomedical Waste Management, Hospital </a:t>
            </a:r>
            <a:r>
              <a:rPr lang="en-US" sz="1800" dirty="0"/>
              <a:t>drainage, affluent treatment, open spaces inside hospital building </a:t>
            </a:r>
            <a:r>
              <a:rPr lang="en-US" sz="1800" dirty="0" smtClean="0"/>
              <a:t>need attention</a:t>
            </a:r>
          </a:p>
          <a:p>
            <a:pPr algn="just"/>
            <a:r>
              <a:rPr lang="en-US" sz="1800" dirty="0" smtClean="0"/>
              <a:t>JSSK entitlements for Children to be included in all communication materials</a:t>
            </a:r>
          </a:p>
          <a:p>
            <a:pPr algn="just"/>
            <a:r>
              <a:rPr lang="en-US" sz="1800" dirty="0" smtClean="0"/>
              <a:t>Operationalization of FBNC at all facilities</a:t>
            </a:r>
          </a:p>
          <a:p>
            <a:pPr algn="just"/>
            <a:r>
              <a:rPr lang="en-US" sz="1800" dirty="0" smtClean="0"/>
              <a:t>Strengthening of RBSK . Establishment of DEIC</a:t>
            </a:r>
          </a:p>
          <a:p>
            <a:pPr algn="just"/>
            <a:r>
              <a:rPr lang="en-US" sz="1800" dirty="0" smtClean="0"/>
              <a:t>Adolescent Health program (RKSK) needs immediate attention</a:t>
            </a:r>
            <a:r>
              <a:rPr lang="en-IN" sz="1800" dirty="0" smtClean="0"/>
              <a:t> </a:t>
            </a:r>
          </a:p>
          <a:p>
            <a:pPr algn="just"/>
            <a:r>
              <a:rPr lang="en-IN" sz="1800" dirty="0" smtClean="0"/>
              <a:t>In </a:t>
            </a:r>
            <a:r>
              <a:rPr lang="en-IN" sz="1800" dirty="0" err="1" smtClean="0"/>
              <a:t>Bijapur</a:t>
            </a:r>
            <a:r>
              <a:rPr lang="en-IN" sz="1800" dirty="0" smtClean="0"/>
              <a:t>, pockets with high percentage of home deliveries need to be mapped and non-SBA service providers to be trained on a priority basis</a:t>
            </a:r>
            <a:endParaRPr lang="en-US" sz="1800" dirty="0" smtClean="0"/>
          </a:p>
          <a:p>
            <a:pPr algn="just"/>
            <a:r>
              <a:rPr lang="en-IN" sz="1800" dirty="0" smtClean="0"/>
              <a:t>Sentinel sites for malaria should be made </a:t>
            </a:r>
            <a:r>
              <a:rPr lang="en-IN" sz="1800" dirty="0" smtClean="0"/>
              <a:t>functional in </a:t>
            </a:r>
            <a:r>
              <a:rPr lang="en-IN" sz="1800" dirty="0" err="1" smtClean="0"/>
              <a:t>Bijapur</a:t>
            </a:r>
            <a:r>
              <a:rPr lang="en-IN" sz="1800" dirty="0" smtClean="0"/>
              <a:t> </a:t>
            </a:r>
            <a:endParaRPr lang="en-IN" sz="1800" dirty="0" smtClean="0"/>
          </a:p>
          <a:p>
            <a:pPr lvl="0" algn="just"/>
            <a:r>
              <a:rPr lang="en-IN" sz="1800" dirty="0" smtClean="0"/>
              <a:t> Dengue/</a:t>
            </a:r>
            <a:r>
              <a:rPr lang="en-IN" sz="1800" dirty="0" err="1" smtClean="0"/>
              <a:t>Chikungunya</a:t>
            </a:r>
            <a:r>
              <a:rPr lang="en-IN" sz="1800" dirty="0" smtClean="0"/>
              <a:t> testing facilities should be made widely available.</a:t>
            </a:r>
          </a:p>
          <a:p>
            <a:pPr lvl="0" algn="just"/>
            <a:r>
              <a:rPr lang="en-US" sz="1800" dirty="0" smtClean="0"/>
              <a:t>Provision of  social support to TB patients to bring down the loss to follow up</a:t>
            </a:r>
          </a:p>
          <a:p>
            <a:pPr algn="just">
              <a:spcBef>
                <a:spcPts val="0"/>
              </a:spcBef>
            </a:pPr>
            <a:r>
              <a:rPr lang="en-US" sz="1800" dirty="0" smtClean="0"/>
              <a:t>State may  consider implementing the dynamic career progression scheme.</a:t>
            </a:r>
          </a:p>
          <a:p>
            <a:pPr algn="just">
              <a:spcBef>
                <a:spcPts val="0"/>
              </a:spcBef>
            </a:pPr>
            <a:r>
              <a:rPr lang="en-GB" sz="1800" dirty="0" smtClean="0"/>
              <a:t>Replication of  learning from different dimensions of success of </a:t>
            </a:r>
            <a:r>
              <a:rPr lang="en-GB" sz="1800" dirty="0" err="1" smtClean="0"/>
              <a:t>Bijapur</a:t>
            </a:r>
            <a:endParaRPr lang="en-US" sz="1800" dirty="0" smtClean="0"/>
          </a:p>
          <a:p>
            <a:pPr lvl="0" algn="just"/>
            <a:endParaRPr lang="en-US" sz="1800" dirty="0" smtClean="0"/>
          </a:p>
          <a:p>
            <a:endParaRPr lang="en-IN" sz="1800" dirty="0"/>
          </a:p>
          <a:p>
            <a:pPr lvl="0"/>
            <a:endParaRPr lang="en-IN" sz="1800" dirty="0" smtClean="0"/>
          </a:p>
          <a:p>
            <a:endParaRPr lang="en-IN" sz="1800" dirty="0" smtClean="0">
              <a:effectLst/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40727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277556"/>
            <a:ext cx="9144000" cy="158044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1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Thanks</a:t>
            </a:r>
            <a:endParaRPr lang="en-US" sz="1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9" descr="C:\Users\user\Desktop\Chattisgarh Pics\girls-in-the-classr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756"/>
            <a:ext cx="8471181" cy="5257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92566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946</TotalTime>
  <Words>681</Words>
  <Application>Microsoft Office PowerPoint</Application>
  <PresentationFormat>On-screen Show (4:3)</PresentationFormat>
  <Paragraphs>73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</vt:lpstr>
      <vt:lpstr>Mangal</vt:lpstr>
      <vt:lpstr>Adjacency</vt:lpstr>
      <vt:lpstr>CRM Findings- Chhattisgarh</vt:lpstr>
      <vt:lpstr>Innovations , Best Practices &amp; Key Positives</vt:lpstr>
      <vt:lpstr>  Areas of Concern</vt:lpstr>
      <vt:lpstr> Areas of Concern</vt:lpstr>
      <vt:lpstr>Recommendations</vt:lpstr>
      <vt:lpstr>      Thanks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CRM Findings- Chhattisgarh</dc:title>
  <dc:creator>Ajay Patle</dc:creator>
  <cp:lastModifiedBy>DUREJA PC</cp:lastModifiedBy>
  <cp:revision>22</cp:revision>
  <dcterms:created xsi:type="dcterms:W3CDTF">2018-05-21T10:56:43Z</dcterms:created>
  <dcterms:modified xsi:type="dcterms:W3CDTF">2018-06-17T05:30:10Z</dcterms:modified>
</cp:coreProperties>
</file>